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0"/>
  </p:handoutMasterIdLst>
  <p:sldIdLst>
    <p:sldId id="258" r:id="rId2"/>
    <p:sldId id="260" r:id="rId3"/>
    <p:sldId id="265" r:id="rId4"/>
    <p:sldId id="266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6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1B71"/>
    <a:srgbClr val="EDA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0" d="100"/>
          <a:sy n="60" d="100"/>
        </p:scale>
        <p:origin x="2333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FE02F8F-D889-EB3F-7DF8-479CE100B8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8FA946-DEBC-ED2E-68FC-2296C8EEA44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5DC12B-D1AF-4F14-A5A6-C1E32530AE8A}" type="datetimeFigureOut">
              <a:rPr lang="en-US" smtClean="0"/>
              <a:t>10/28/2024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D3BDAC9-4B2D-6993-6985-000330027F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3DCD9D-4677-8C5F-2AEE-4132A51201E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FBC735-40E7-4C08-9265-08FAB3AC7F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86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-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6A12A05-BA8A-03F6-5EBD-3A9416FBD0A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9B88E6F-B109-4B71-AFBB-98B8372AD3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5552" y="3979222"/>
            <a:ext cx="4965598" cy="1081396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9F45F34-6623-57FB-0EF4-9FD9247C92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95552" y="5167732"/>
            <a:ext cx="4304070" cy="51128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DA5A7B-7D59-2836-AADE-5A126FF1F2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460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&amp;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8DE0BD-80B3-54F7-011F-1371351B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D0971320-C882-A235-46AB-82EB5C688BB0}"/>
              </a:ext>
            </a:extLst>
          </p:cNvPr>
          <p:cNvGrpSpPr/>
          <p:nvPr userDrawn="1"/>
        </p:nvGrpSpPr>
        <p:grpSpPr>
          <a:xfrm>
            <a:off x="1855047" y="2190775"/>
            <a:ext cx="9200734" cy="2711261"/>
            <a:chOff x="2661292" y="2338259"/>
            <a:chExt cx="9200734" cy="27112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3246058-7D0C-27F8-A37A-E0B4BE4D664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5111" y="2723056"/>
              <a:ext cx="5656915" cy="1901025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3D228D7-BB3E-A4C5-03AB-067303F01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1292" y="2338259"/>
              <a:ext cx="2734952" cy="2711261"/>
            </a:xfrm>
            <a:prstGeom prst="rect">
              <a:avLst/>
            </a:prstGeom>
          </p:spPr>
        </p:pic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BBA73E4C-EB78-01CE-6306-54F4E5306927}"/>
                </a:ext>
              </a:extLst>
            </p:cNvPr>
            <p:cNvSpPr txBox="1">
              <a:spLocks/>
            </p:cNvSpPr>
            <p:nvPr/>
          </p:nvSpPr>
          <p:spPr>
            <a:xfrm>
              <a:off x="6493757" y="3210803"/>
              <a:ext cx="4734682" cy="858520"/>
            </a:xfrm>
            <a:prstGeom prst="rect">
              <a:avLst/>
            </a:prstGeom>
          </p:spPr>
          <p:txBody>
            <a:bodyPr anchor="ctr"/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sz="2800" b="1" dirty="0">
                  <a:solidFill>
                    <a:srgbClr val="001B7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Questions &amp; Answers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72867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_of_pre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798DE0BD-80B3-54F7-011F-1371351BAE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7784315-ADF7-7E16-143F-BB4FA33B3496}"/>
              </a:ext>
            </a:extLst>
          </p:cNvPr>
          <p:cNvSpPr txBox="1">
            <a:spLocks/>
          </p:cNvSpPr>
          <p:nvPr userDrawn="1"/>
        </p:nvSpPr>
        <p:spPr>
          <a:xfrm>
            <a:off x="4496948" y="2266852"/>
            <a:ext cx="4205398" cy="11621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6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</a:t>
            </a:r>
            <a:endParaRPr kumimoji="0" lang="en-ZA" sz="6000" b="1" i="0" u="none" strike="noStrike" kern="1200" cap="none" spc="0" normalizeH="0" baseline="0" noProof="0" dirty="0">
              <a:ln>
                <a:noFill/>
              </a:ln>
              <a:solidFill>
                <a:srgbClr val="001B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DBDE511-C2D1-F2DD-FCA9-9D156409A621}"/>
              </a:ext>
            </a:extLst>
          </p:cNvPr>
          <p:cNvGrpSpPr/>
          <p:nvPr userDrawn="1"/>
        </p:nvGrpSpPr>
        <p:grpSpPr>
          <a:xfrm>
            <a:off x="4496948" y="3616373"/>
            <a:ext cx="5964559" cy="1500830"/>
            <a:chOff x="4988561" y="1188996"/>
            <a:chExt cx="5964559" cy="150083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BD24FB4C-2494-23D3-28C8-CA6DBB30CDC9}"/>
                </a:ext>
              </a:extLst>
            </p:cNvPr>
            <p:cNvGrpSpPr/>
            <p:nvPr userDrawn="1"/>
          </p:nvGrpSpPr>
          <p:grpSpPr>
            <a:xfrm>
              <a:off x="4988561" y="1527679"/>
              <a:ext cx="4205398" cy="1162147"/>
              <a:chOff x="4148030" y="2150953"/>
              <a:chExt cx="4205398" cy="1162147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8CF817C4-0ED9-3F47-B89F-DA9C32286B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030" y="2150953"/>
                <a:ext cx="4205398" cy="1162147"/>
              </a:xfrm>
              <a:prstGeom prst="rect">
                <a:avLst/>
              </a:prstGeom>
            </p:spPr>
          </p:pic>
          <p:sp>
            <p:nvSpPr>
              <p:cNvPr id="8" name="Content Placeholder 2">
                <a:extLst>
                  <a:ext uri="{FF2B5EF4-FFF2-40B4-BE49-F238E27FC236}">
                    <a16:creationId xmlns:a16="http://schemas.microsoft.com/office/drawing/2014/main" id="{EEB54E15-94BE-80DA-5B64-FFFB182C04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5221" y="2359651"/>
                <a:ext cx="3270568" cy="6231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  <a:defRPr/>
                </a:pPr>
                <a:r>
                  <a:rPr lang="en-US" sz="2400" b="1" dirty="0">
                    <a:solidFill>
                      <a:srgbClr val="001B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 of Presentation</a:t>
                </a:r>
                <a:endParaRPr kumimoji="0" lang="en-Z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B7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CD636F-CD5D-FE56-47AE-F0A88B7508C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511" y="1188996"/>
              <a:ext cx="1899609" cy="13281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872433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ck_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" y="0"/>
            <a:ext cx="12191992" cy="685799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94564A3-26F5-5F7B-00E4-8A849860D2E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F75C0422-D50A-3D31-B76F-D3849ABB1D43}"/>
              </a:ext>
            </a:extLst>
          </p:cNvPr>
          <p:cNvSpPr txBox="1">
            <a:spLocks/>
          </p:cNvSpPr>
          <p:nvPr userDrawn="1"/>
        </p:nvSpPr>
        <p:spPr>
          <a:xfrm>
            <a:off x="4534279" y="4847632"/>
            <a:ext cx="3428523" cy="623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Fricker Road, Illovo, Sandton, 2196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011 381 8900</a:t>
            </a: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srgbClr val="001B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637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nformation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B0F0E18-2F3C-CEE0-96CD-F3F4F0EF4F0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64455"/>
            <a:ext cx="8941981" cy="14272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367D1C5F-030B-E89E-4061-3A28FB9563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52600" y="412956"/>
            <a:ext cx="7175090" cy="70792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Information graphics samples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E15676B-3135-425F-86AE-87DC7208C4A4}"/>
              </a:ext>
            </a:extLst>
          </p:cNvPr>
          <p:cNvGrpSpPr/>
          <p:nvPr userDrawn="1"/>
        </p:nvGrpSpPr>
        <p:grpSpPr>
          <a:xfrm>
            <a:off x="544380" y="2083732"/>
            <a:ext cx="5964559" cy="1500830"/>
            <a:chOff x="4988561" y="1188996"/>
            <a:chExt cx="5964559" cy="150083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DFF94DE6-21D1-5CA5-982C-8B04D0F8F3D8}"/>
                </a:ext>
              </a:extLst>
            </p:cNvPr>
            <p:cNvGrpSpPr/>
            <p:nvPr userDrawn="1"/>
          </p:nvGrpSpPr>
          <p:grpSpPr>
            <a:xfrm>
              <a:off x="4988561" y="1527679"/>
              <a:ext cx="4205398" cy="1162147"/>
              <a:chOff x="4148030" y="2150953"/>
              <a:chExt cx="4205398" cy="1162147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6E7448A6-D421-139A-4779-59DA478DAC5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48030" y="2150953"/>
                <a:ext cx="4205398" cy="1162147"/>
              </a:xfrm>
              <a:prstGeom prst="rect">
                <a:avLst/>
              </a:prstGeom>
            </p:spPr>
          </p:pic>
          <p:sp>
            <p:nvSpPr>
              <p:cNvPr id="7" name="Content Placeholder 2">
                <a:extLst>
                  <a:ext uri="{FF2B5EF4-FFF2-40B4-BE49-F238E27FC236}">
                    <a16:creationId xmlns:a16="http://schemas.microsoft.com/office/drawing/2014/main" id="{A6C7E3E4-93E6-3F8E-6BF3-DB1F788B34B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45221" y="2359651"/>
                <a:ext cx="3270568" cy="623140"/>
              </a:xfrm>
              <a:prstGeom prst="rect">
                <a:avLst/>
              </a:prstGeom>
            </p:spPr>
            <p:txBody>
              <a:bodyPr vert="horz" lIns="91440" tIns="45720" rIns="91440" bIns="45720" rtlCol="0" anchor="ctr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rgbClr val="27265F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lnSpc>
                    <a:spcPct val="100000"/>
                  </a:lnSpc>
                  <a:spcBef>
                    <a:spcPts val="600"/>
                  </a:spcBef>
                  <a:buNone/>
                  <a:defRPr/>
                </a:pPr>
                <a:r>
                  <a:rPr lang="en-US" sz="2400" b="1" dirty="0">
                    <a:solidFill>
                      <a:srgbClr val="001B7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End of Presentation</a:t>
                </a:r>
                <a:endParaRPr kumimoji="0" lang="en-ZA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1B71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3DC861C-A796-85EA-CE20-A4F3A7A446A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3511" y="1188996"/>
              <a:ext cx="1899609" cy="1328110"/>
            </a:xfrm>
            <a:prstGeom prst="rect">
              <a:avLst/>
            </a:prstGeom>
          </p:spPr>
        </p:pic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98407EC8-3BB8-B89D-29AE-F42463D9DC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71" y="4342590"/>
            <a:ext cx="1834409" cy="1275071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91323B64-2AEE-74C3-B4B1-8000E13B5F8C}"/>
              </a:ext>
            </a:extLst>
          </p:cNvPr>
          <p:cNvSpPr txBox="1">
            <a:spLocks/>
          </p:cNvSpPr>
          <p:nvPr userDrawn="1"/>
        </p:nvSpPr>
        <p:spPr>
          <a:xfrm>
            <a:off x="2850592" y="4803168"/>
            <a:ext cx="3428523" cy="6231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7265F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Fricker Road, Illovo, Sandton, 2196</a:t>
            </a:r>
          </a:p>
          <a:p>
            <a:pPr marL="0" indent="0">
              <a:lnSpc>
                <a:spcPct val="100000"/>
              </a:lnSpc>
              <a:spcBef>
                <a:spcPts val="600"/>
              </a:spcBef>
              <a:buNone/>
              <a:defRPr/>
            </a:pPr>
            <a:r>
              <a:rPr lang="en-US" sz="14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Tel: 011 381 8900</a:t>
            </a:r>
            <a:endParaRPr kumimoji="0" lang="en-ZA" sz="1400" i="0" u="none" strike="noStrike" kern="1200" cap="none" spc="0" normalizeH="0" baseline="0" noProof="0" dirty="0">
              <a:ln>
                <a:noFill/>
              </a:ln>
              <a:solidFill>
                <a:srgbClr val="001B7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2614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310B4-2DE5-9446-B831-28BE7BAC0B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82EF83-346C-5B63-75E0-FAC7D9A793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2AB8AB-B064-E1DC-2464-36A848E52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25464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B076E7-980F-71D2-867E-AAB8A903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A4499-0AC6-4A46-DB6A-B82AE2BDC9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F086F4-486C-48A9-3194-6FB354D8D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59638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AD34D8-14CD-FB6C-CCDB-6925D6A1C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792B86-8CFD-27C8-BE5B-7178BE282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2C2995-FE65-EF63-78CB-6F17D6840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EDB6EA-2C5A-3338-CD59-0A38B4864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738591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4BB787-9AEE-9116-CB42-68602ADFE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0EC96B-0754-28BA-2991-5D46114D03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CE6E78-8C02-04B7-DE28-7FB211972A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A93C31-6560-02F8-F1C1-6FC714D7547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DF7D6C-6349-130E-256D-5819B65168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FA5866-12EB-95A2-689F-0588CAF6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5973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81DB5-48E9-0B92-5645-3B1AC15E3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365EC0-34D9-5DA3-1C7C-D9219B8DAB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27980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818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A34A53-F7A1-7CB3-D617-8D775DD2A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65E36D-9C8A-358C-D0BE-D1DA6EA5ED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64455"/>
            <a:ext cx="8941981" cy="142721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A78B2352-7404-5CF7-9B55-1503F4AA97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12956"/>
            <a:ext cx="7175090" cy="70792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C1465973-95D8-1509-5196-30ABB5AE21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103"/>
            <a:ext cx="10515600" cy="4019439"/>
          </a:xfrm>
        </p:spPr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  <a:lvl2pPr>
              <a:defRPr>
                <a:solidFill>
                  <a:srgbClr val="001B71"/>
                </a:solidFill>
              </a:defRPr>
            </a:lvl2pPr>
            <a:lvl3pPr>
              <a:defRPr>
                <a:solidFill>
                  <a:srgbClr val="001B71"/>
                </a:solidFill>
              </a:defRPr>
            </a:lvl3pPr>
            <a:lvl4pPr>
              <a:defRPr>
                <a:solidFill>
                  <a:srgbClr val="001B71"/>
                </a:solidFill>
              </a:defRPr>
            </a:lvl4pPr>
            <a:lvl5pPr>
              <a:defRPr>
                <a:solidFill>
                  <a:srgbClr val="001B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75229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7867C-0E89-24BA-FA14-044D97AEB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C8443-47C7-AA57-94B2-C27726CE19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7F455-6371-F476-BDDE-868ADE5E9E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4DD0DF-B7CF-0399-289E-A942B208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57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DFF99-39B7-5813-44FA-B9202A2BB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CBF13A6-61DE-987A-C269-B14025AE18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75F911-FEFE-260B-7F3F-B9BE0432E2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DCC224-0790-922A-278D-BC630216D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7379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89315-81DE-5C18-34A4-35B23EB11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DDCD56-8D10-5679-D397-341C39DD5C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B8AEC-1BB9-663E-46BE-158833A7E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953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B7135A-FFD1-D091-1A0B-740B353274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C8FE29-D715-33CD-4592-CA974A8ADF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66E399-3175-9890-2ED8-364B598FD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618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Heading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89B39-7A36-C16E-53A3-A2CCEE2EE8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36198747-915C-3939-130F-B706B2A85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12956"/>
            <a:ext cx="7175090" cy="70792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E982268-82CA-53E8-24B0-BEE18BDFD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18384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A34A53-F7A1-7CB3-D617-8D775DD2A8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CD79F9-9A99-3E6B-A97F-66981134836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64455"/>
            <a:ext cx="8941981" cy="14272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163F772-9024-FFC0-3B00-FF90E399E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12956"/>
            <a:ext cx="7175090" cy="70792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311612-FA91-339B-ECDC-75C165F6A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3104"/>
            <a:ext cx="10515600" cy="41150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9046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8189B39-7A36-C16E-53A3-A2CCEE2EE8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8A152B-F733-0946-B843-935BD727F6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79" y="64455"/>
            <a:ext cx="8941981" cy="1427212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6092D056-1655-9DD4-DAB3-553FE37D31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2600" y="412956"/>
            <a:ext cx="7175090" cy="707922"/>
          </a:xfrm>
        </p:spPr>
        <p:txBody>
          <a:bodyPr>
            <a:normAutofit/>
          </a:bodyPr>
          <a:lstStyle>
            <a:lvl1pPr>
              <a:defRPr sz="2400" b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5D896C4-4894-4D45-EAC7-A51B0365F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  <a:lvl2pPr>
              <a:defRPr>
                <a:solidFill>
                  <a:srgbClr val="001B71"/>
                </a:solidFill>
              </a:defRPr>
            </a:lvl2pPr>
            <a:lvl3pPr>
              <a:defRPr>
                <a:solidFill>
                  <a:srgbClr val="001B71"/>
                </a:solidFill>
              </a:defRPr>
            </a:lvl3pPr>
            <a:lvl4pPr>
              <a:defRPr>
                <a:solidFill>
                  <a:srgbClr val="001B71"/>
                </a:solidFill>
              </a:defRPr>
            </a:lvl4pPr>
            <a:lvl5pPr>
              <a:defRPr>
                <a:solidFill>
                  <a:srgbClr val="001B7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661698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1E60724-F933-C449-56FA-705EB326E1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6F1D93-4A35-833F-E1C1-B16DF30A5F9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738" y="188297"/>
            <a:ext cx="1224993" cy="12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66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E59DF6F-144E-CE28-E607-EB29B85B589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14E89B-5929-A1F9-2B7B-B8ACB8E1352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26573" y="299125"/>
            <a:ext cx="917437" cy="917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10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slid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5345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CBAD93-EDA1-F61A-7CB8-107346F74C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12191998" cy="685799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FD0246-07F9-A5E0-FB6F-175480B84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1B71"/>
                </a:solidFill>
              </a:defRPr>
            </a:lvl1pPr>
          </a:lstStyle>
          <a:p>
            <a:fld id="{701036A6-C0CA-48DD-A336-6989EBC1A3B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A3BED9-712A-673D-6125-AB46D96CF5A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42839" y="572225"/>
            <a:ext cx="1992244" cy="371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8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ED2184D-9F6C-8274-3EEE-9FF682256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0B54EB-7E00-6FE5-722B-DB4FF10AC9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27FE6-7B10-785D-EDE4-0A75A95EF8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1036A6-C0CA-48DD-A336-6989EBC1A3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064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73" r:id="rId3"/>
    <p:sldLayoutId id="2147483693" r:id="rId4"/>
    <p:sldLayoutId id="2147483694" r:id="rId5"/>
    <p:sldLayoutId id="2147483672" r:id="rId6"/>
    <p:sldLayoutId id="2147483663" r:id="rId7"/>
    <p:sldLayoutId id="2147483708" r:id="rId8"/>
    <p:sldLayoutId id="2147483671" r:id="rId9"/>
    <p:sldLayoutId id="2147483706" r:id="rId10"/>
    <p:sldLayoutId id="2147483707" r:id="rId11"/>
    <p:sldLayoutId id="2147483670" r:id="rId12"/>
    <p:sldLayoutId id="2147483704" r:id="rId13"/>
    <p:sldLayoutId id="2147483650" r:id="rId14"/>
    <p:sldLayoutId id="2147483651" r:id="rId15"/>
    <p:sldLayoutId id="2147483652" r:id="rId16"/>
    <p:sldLayoutId id="2147483653" r:id="rId17"/>
    <p:sldLayoutId id="2147483654" r:id="rId18"/>
    <p:sldLayoutId id="2147483655" r:id="rId19"/>
    <p:sldLayoutId id="2147483656" r:id="rId20"/>
    <p:sldLayoutId id="2147483657" r:id="rId21"/>
    <p:sldLayoutId id="2147483658" r:id="rId22"/>
    <p:sldLayoutId id="2147483659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29.png"/><Relationship Id="rId7" Type="http://schemas.openxmlformats.org/officeDocument/2006/relationships/image" Target="../media/image1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0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jpe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1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qcto.org.za/" TargetMode="External"/><Relationship Id="rId11" Type="http://schemas.openxmlformats.org/officeDocument/2006/relationships/image" Target="../media/image32.png"/><Relationship Id="rId5" Type="http://schemas.openxmlformats.org/officeDocument/2006/relationships/image" Target="../media/image12.png"/><Relationship Id="rId10" Type="http://schemas.openxmlformats.org/officeDocument/2006/relationships/image" Target="../media/image31.png"/><Relationship Id="rId4" Type="http://schemas.openxmlformats.org/officeDocument/2006/relationships/image" Target="../media/image28.sv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20B2C-8EAD-8805-6989-0F0D1494E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195552" y="4086336"/>
            <a:ext cx="4965598" cy="1081396"/>
          </a:xfrm>
        </p:spPr>
        <p:txBody>
          <a:bodyPr anchor="ctr"/>
          <a:lstStyle/>
          <a:p>
            <a:r>
              <a:rPr lang="en-US" dirty="0"/>
              <a:t>STAKEHOLDER SESSSION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66B0E4-CDD7-8AAD-C893-01705FCE51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000" b="1" dirty="0"/>
              <a:t>Complying With The OQSF</a:t>
            </a:r>
          </a:p>
        </p:txBody>
      </p:sp>
    </p:spTree>
    <p:extLst>
      <p:ext uri="{BB962C8B-B14F-4D97-AF65-F5344CB8AC3E}">
        <p14:creationId xmlns:p14="http://schemas.microsoft.com/office/powerpoint/2010/main" val="4163681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752F9C-A1C7-2A62-028A-0E2BA022D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Training Breakdown - 2024</a:t>
            </a:r>
          </a:p>
        </p:txBody>
      </p:sp>
      <p:pic>
        <p:nvPicPr>
          <p:cNvPr id="4" name="Content Placeholder 6" descr="Students gathered in amphitheater">
            <a:extLst>
              <a:ext uri="{FF2B5EF4-FFF2-40B4-BE49-F238E27FC236}">
                <a16:creationId xmlns:a16="http://schemas.microsoft.com/office/drawing/2014/main" id="{21E35582-5FCA-DE24-2866-42A612D58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997" y="1540748"/>
            <a:ext cx="4841468" cy="322638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97CDB-6978-2B0F-BFFB-1B930B4855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8010" y="2710861"/>
            <a:ext cx="2665542" cy="12986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F7B1770-CBBF-D74F-E19E-D105954ACD17}"/>
              </a:ext>
            </a:extLst>
          </p:cNvPr>
          <p:cNvSpPr txBox="1"/>
          <p:nvPr/>
        </p:nvSpPr>
        <p:spPr>
          <a:xfrm>
            <a:off x="9129033" y="3073829"/>
            <a:ext cx="206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= +140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D99169-B040-CCA1-DAED-AEF952368C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17" y="2889960"/>
            <a:ext cx="756920" cy="756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87B00C3-E02F-A4F6-903F-6E3A2D03D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8768" y="2710861"/>
            <a:ext cx="2665541" cy="129865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F904CE-D9BF-E139-627C-886408972C99}"/>
              </a:ext>
            </a:extLst>
          </p:cNvPr>
          <p:cNvSpPr txBox="1"/>
          <p:nvPr/>
        </p:nvSpPr>
        <p:spPr>
          <a:xfrm>
            <a:off x="797473" y="3073594"/>
            <a:ext cx="206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RPL = 165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18D7FA2-A1CB-4F8B-0CBA-B94DFA42F0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0800000">
            <a:off x="8177545" y="2889960"/>
            <a:ext cx="756920" cy="7569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33503-2828-1CDE-FDA9-5FC70FEEBAD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669" y="3996894"/>
            <a:ext cx="7759556" cy="210683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68AA581-8975-7F1E-797B-1407595CFB8D}"/>
              </a:ext>
            </a:extLst>
          </p:cNvPr>
          <p:cNvSpPr txBox="1"/>
          <p:nvPr/>
        </p:nvSpPr>
        <p:spPr>
          <a:xfrm>
            <a:off x="3136698" y="4587973"/>
            <a:ext cx="61669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Registered Learners for Occupational Qualifications</a:t>
            </a:r>
          </a:p>
          <a:p>
            <a:r>
              <a:rPr lang="en-US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(31st Aug 2024)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00A4CD9-4C89-3744-6C6E-503AE239D9E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544" y="4290916"/>
            <a:ext cx="1275080" cy="1275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174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6026DE-9CFF-28C8-7187-392A4A24E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CE3DB-FABC-B6FE-FDB4-7F3CE1AB44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The OSF - Domains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D7C3EB4C-6F49-CD52-89A0-FF2A2356B0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00481"/>
            <a:ext cx="4388872" cy="162372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77B19F9-4BAF-F794-2C2C-C01F4DCBD1BD}"/>
              </a:ext>
            </a:extLst>
          </p:cNvPr>
          <p:cNvSpPr txBox="1"/>
          <p:nvPr/>
        </p:nvSpPr>
        <p:spPr>
          <a:xfrm>
            <a:off x="2327241" y="1830393"/>
            <a:ext cx="323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4 - Assessments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31C272-FC5A-1F14-A775-94489FA94C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63995"/>
            <a:ext cx="9704876" cy="4170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E298CC9-5262-D0F3-AC20-E065153F5F7E}"/>
              </a:ext>
            </a:extLst>
          </p:cNvPr>
          <p:cNvSpPr txBox="1"/>
          <p:nvPr/>
        </p:nvSpPr>
        <p:spPr>
          <a:xfrm>
            <a:off x="1432949" y="2960816"/>
            <a:ext cx="652633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During Training, Formatives &amp; Tasks Apply for the Development of </a:t>
            </a:r>
            <a:r>
              <a:rPr lang="en-US" sz="1600" dirty="0" err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PoEs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SDPs Must Enter Candidates for </a:t>
            </a:r>
            <a:r>
              <a:rPr lang="en-US" sz="1600" b="1" u="sng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every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EISA -  SDPs to Submit EISA Packs.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QCTO/SETA will Conduct EISA Readiness – Only Candidates Deemed Ready will Write EISA.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INSETA will Distribute the EISA Schedule for 2025 – ETA December 2024.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EISA Costs / Fees (SETA Funded vs Industry Funded)</a:t>
            </a:r>
            <a:endParaRPr lang="en-ZA" sz="1600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A85B799-63B2-725C-42DC-C77C25B668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168" y="1551378"/>
            <a:ext cx="979832" cy="979832"/>
          </a:xfrm>
          <a:prstGeom prst="rect">
            <a:avLst/>
          </a:prstGeom>
        </p:spPr>
      </p:pic>
      <p:pic>
        <p:nvPicPr>
          <p:cNvPr id="3" name="Content Placeholder 6" descr="A sign on a wall&#10;&#10;Description automatically generated">
            <a:extLst>
              <a:ext uri="{FF2B5EF4-FFF2-40B4-BE49-F238E27FC236}">
                <a16:creationId xmlns:a16="http://schemas.microsoft.com/office/drawing/2014/main" id="{AD0D0675-720E-8E02-D93C-95978D86F3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5878" y="1120878"/>
            <a:ext cx="3517762" cy="2638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453832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A951C2-4122-5830-DB46-A5BB11CEC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1C30A-4A38-003D-8515-B80CE131F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Accredited Assessment </a:t>
            </a:r>
            <a:r>
              <a:rPr lang="en-US" dirty="0" err="1"/>
              <a:t>Centres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F1BE340-0A0D-0DFA-B151-CE75988E00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" y="1687586"/>
            <a:ext cx="9704876" cy="41708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EDE246E-256E-78FB-D36B-ED71C6369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87568" y="1531667"/>
            <a:ext cx="979832" cy="979832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2F08F0-6407-368D-7292-4A31446C0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77484" y="2511499"/>
            <a:ext cx="5239876" cy="2335525"/>
          </a:xfrm>
        </p:spPr>
        <p:txBody>
          <a:bodyPr>
            <a:normAutofit/>
          </a:bodyPr>
          <a:lstStyle/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8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Assessment Centres = (TOTAL = 26)</a:t>
            </a:r>
            <a:endParaRPr lang="en-ZA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ZA" sz="1600" i="0" u="none" strike="noStrike" kern="12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Gauteng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	= 10 (Selby, Sandton, Pretoria)</a:t>
            </a:r>
            <a:endParaRPr lang="en-ZA" sz="160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Free State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= 1 (Bloemfontein)</a:t>
            </a: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KZN		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= 3 (Durban)</a:t>
            </a: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Western Cape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= 5 (Belville &amp; George)</a:t>
            </a: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Limpopo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= 2 (Tzaneen &amp; Polokwane)</a:t>
            </a: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Eastern Cape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	= 4 (Mt Free, Umtata &amp; </a:t>
            </a:r>
            <a:r>
              <a:rPr lang="en-ZA" sz="1600" i="0" u="none" strike="noStrike" kern="12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Gqeberha</a:t>
            </a:r>
            <a:r>
              <a:rPr lang="en-ZA" sz="1600" i="0" u="none" strike="noStrike" kern="12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ZA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ZA" sz="1600" b="1" dirty="0">
                <a:latin typeface="Arial" panose="020B0604020202020204" pitchFamily="34" charset="0"/>
                <a:cs typeface="Arial" panose="020B0604020202020204" pitchFamily="34" charset="0"/>
              </a:rPr>
              <a:t>Mpumalanga</a:t>
            </a:r>
            <a:r>
              <a:rPr lang="en-ZA" sz="1600" dirty="0">
                <a:latin typeface="Arial" panose="020B0604020202020204" pitchFamily="34" charset="0"/>
                <a:cs typeface="Arial" panose="020B0604020202020204" pitchFamily="34" charset="0"/>
              </a:rPr>
              <a:t> 	= 1 (Middleburg)</a:t>
            </a:r>
            <a:endParaRPr lang="en-ZA" sz="1600" i="0" u="none" strike="noStrike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A room with desks and chairs">
            <a:extLst>
              <a:ext uri="{FF2B5EF4-FFF2-40B4-BE49-F238E27FC236}">
                <a16:creationId xmlns:a16="http://schemas.microsoft.com/office/drawing/2014/main" id="{67422E33-270F-F4B3-9BCF-A3F27A4290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3907" y="1539116"/>
            <a:ext cx="4118493" cy="3506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39001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85A77D-1792-4BF2-B231-1083C60D6C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A77AC-4820-2C6D-B2C1-A140DEF9F0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The OSF - Domains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12676BF3-524A-830D-B280-BB0DD19440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28" y="1341121"/>
            <a:ext cx="4388872" cy="162372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6BCEF8F-32EE-588D-44B5-798F380DE72D}"/>
              </a:ext>
            </a:extLst>
          </p:cNvPr>
          <p:cNvSpPr txBox="1"/>
          <p:nvPr/>
        </p:nvSpPr>
        <p:spPr>
          <a:xfrm>
            <a:off x="2281769" y="1871033"/>
            <a:ext cx="3239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5 - Certification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0C65588-A722-850F-FDF5-2C65A3350D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263995"/>
            <a:ext cx="9704876" cy="4170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E272ED-A94A-0BA2-0D38-FAAC5E94B68F}"/>
              </a:ext>
            </a:extLst>
          </p:cNvPr>
          <p:cNvSpPr txBox="1"/>
          <p:nvPr/>
        </p:nvSpPr>
        <p:spPr>
          <a:xfrm>
            <a:off x="1425084" y="3175100"/>
            <a:ext cx="652633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Candidates that Successfully Complete/Pass the EISA are Certificated by QCTO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ZA" sz="1600" dirty="0" err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Passmark</a:t>
            </a: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Qualification is Determine by its Relevant QAS Addendum.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 of EISA Exams per Annum is per SETA Decision/Planning.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Learner has 2 Attempts at EISA Before Re-Enrolment as a New Learner.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90545B2-C7D6-E067-BD4E-B06AE05C81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5168" y="1551378"/>
            <a:ext cx="979832" cy="979832"/>
          </a:xfrm>
          <a:prstGeom prst="rect">
            <a:avLst/>
          </a:prstGeom>
        </p:spPr>
      </p:pic>
      <p:pic>
        <p:nvPicPr>
          <p:cNvPr id="4" name="Content Placeholder 6" descr="Two men wearing graduation gowns">
            <a:extLst>
              <a:ext uri="{FF2B5EF4-FFF2-40B4-BE49-F238E27FC236}">
                <a16:creationId xmlns:a16="http://schemas.microsoft.com/office/drawing/2014/main" id="{261B04E9-1613-8EB7-60AA-C108B18EE96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7325" y="1341121"/>
            <a:ext cx="3665812" cy="25040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6849454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2E012B-A31C-546E-883E-EA6D7ACCF5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B66B025-1E03-75F7-A82F-2B41C52E98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1047" y="1761417"/>
            <a:ext cx="5647236" cy="420895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E5902D-1610-83F1-43C3-68CCD9A1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Certification Statistics: Jan 2024 – Sept 2024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0DD920E8-AB7F-6D79-E00F-C4F5A48C57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22" y="1783254"/>
            <a:ext cx="2158554" cy="866475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6C36DC1-C486-2D47-C8FA-8BA0B8CC372F}"/>
              </a:ext>
            </a:extLst>
          </p:cNvPr>
          <p:cNvSpPr txBox="1"/>
          <p:nvPr/>
        </p:nvSpPr>
        <p:spPr>
          <a:xfrm>
            <a:off x="897285" y="1969523"/>
            <a:ext cx="14008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476E33-9090-EABB-6E9E-0726852DD258}"/>
              </a:ext>
            </a:extLst>
          </p:cNvPr>
          <p:cNvSpPr txBox="1"/>
          <p:nvPr/>
        </p:nvSpPr>
        <p:spPr>
          <a:xfrm>
            <a:off x="6660758" y="2991152"/>
            <a:ext cx="4222455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211 Certificates: Jan – Sept 2024</a:t>
            </a:r>
          </a:p>
          <a:p>
            <a:pPr algn="ctr"/>
            <a:endParaRPr lang="en-US" sz="1600" b="1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Underwriter (91784)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Underwriter (117329)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Claims Assessor (99668)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Advisor (105021)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Ins. Advisor (105022)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Health Care Ben. Advisor (105030)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Prof. Principal Executive (99574)</a:t>
            </a:r>
          </a:p>
          <a:p>
            <a:pPr algn="ctr"/>
            <a:endParaRPr lang="en-ZA" sz="1600" b="1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78C0713-5E72-86B0-D60F-8A88D3EA2D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704" y="2351719"/>
            <a:ext cx="2665542" cy="1298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C0E3099-9D8C-EB60-FD0F-ED7FCA888443}"/>
              </a:ext>
            </a:extLst>
          </p:cNvPr>
          <p:cNvSpPr txBox="1"/>
          <p:nvPr/>
        </p:nvSpPr>
        <p:spPr>
          <a:xfrm>
            <a:off x="3500681" y="2447883"/>
            <a:ext cx="206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SETA: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Compilation of EISA Results</a:t>
            </a:r>
            <a:endParaRPr lang="en-ZA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200B4DA-304A-1CEA-D37B-62D3C73BE5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56255" y="4506301"/>
            <a:ext cx="756920" cy="756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500C3D1-DFE1-CA6C-B643-332EDAFF1D59}"/>
              </a:ext>
            </a:extLst>
          </p:cNvPr>
          <p:cNvSpPr txBox="1"/>
          <p:nvPr/>
        </p:nvSpPr>
        <p:spPr>
          <a:xfrm>
            <a:off x="2046048" y="3585864"/>
            <a:ext cx="15108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Months ISSUES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2F838BB-A2FD-C035-9DAE-991E7A631C1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32764" y="4348022"/>
            <a:ext cx="2665541" cy="12986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2F1A0E1-BFA6-9675-0B33-6D3B19EE17A6}"/>
              </a:ext>
            </a:extLst>
          </p:cNvPr>
          <p:cNvSpPr txBox="1"/>
          <p:nvPr/>
        </p:nvSpPr>
        <p:spPr>
          <a:xfrm>
            <a:off x="3533542" y="4430548"/>
            <a:ext cx="20626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QCTO: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Approval EISA Results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1499995-03E9-56A3-35A6-050833FFF8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00041" y="2559996"/>
            <a:ext cx="756920" cy="75692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C8C0F7-30AD-EB6A-56D2-B5001B6337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400" y="2005590"/>
            <a:ext cx="935169" cy="935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03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5CA658-59A3-2295-8B7A-50F546D802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" y="71120"/>
            <a:ext cx="11231880" cy="5792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910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86F139-1138-FD99-2717-DB061C7A7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QCTO Vision 2027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6A1ECF-4255-4243-5109-C8F44ECE4E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4229" y="1120878"/>
            <a:ext cx="7759556" cy="21068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9840228-8C8E-AF3A-48AC-1EDA754FF6C5}"/>
              </a:ext>
            </a:extLst>
          </p:cNvPr>
          <p:cNvSpPr txBox="1"/>
          <p:nvPr/>
        </p:nvSpPr>
        <p:spPr>
          <a:xfrm>
            <a:off x="3106218" y="1712628"/>
            <a:ext cx="61669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ZA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Vision:</a:t>
            </a:r>
          </a:p>
          <a:p>
            <a:pPr marL="0" indent="0">
              <a:buNone/>
            </a:pPr>
            <a:r>
              <a:rPr lang="en-ZA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Standardisation &amp; Simplification of Quality Assurance (QCTO/SETA)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1EAD91D-3496-FDCC-D241-114258E76A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1451931"/>
            <a:ext cx="1444724" cy="144472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692B884-2086-6EA4-26F1-D3DEDD12E29A}"/>
              </a:ext>
            </a:extLst>
          </p:cNvPr>
          <p:cNvSpPr txBox="1"/>
          <p:nvPr/>
        </p:nvSpPr>
        <p:spPr>
          <a:xfrm>
            <a:off x="817880" y="2772634"/>
            <a:ext cx="845525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ZA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FOCUS:</a:t>
            </a:r>
          </a:p>
          <a:p>
            <a:pPr marL="0" indent="0">
              <a:buNone/>
            </a:pPr>
            <a:endParaRPr lang="en-ZA" b="1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71550" lvl="1" indent="-514350">
              <a:buAutoNum type="arabi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Re-aligning ALL Legacy Qualifications to Occupational Qualifications</a:t>
            </a:r>
          </a:p>
          <a:p>
            <a:pPr marL="971550" lvl="1" indent="-514350">
              <a:buAutoNum type="arabi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Short-Skills Programs </a:t>
            </a:r>
          </a:p>
          <a:p>
            <a:pPr marL="971550" lvl="1" indent="-514350">
              <a:buAutoNum type="arabi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ALL Occupational Qualifications as Learnerships</a:t>
            </a:r>
          </a:p>
          <a:p>
            <a:pPr marL="971550" lvl="1" indent="-514350">
              <a:buAutoNum type="arabi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 Industry Consultations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C07330-6DB8-535F-626F-874A4A9BD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4175787"/>
            <a:ext cx="6238240" cy="202900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2CEDD9B-BE98-07D7-A0B1-EF46C0415AB8}"/>
              </a:ext>
            </a:extLst>
          </p:cNvPr>
          <p:cNvSpPr txBox="1"/>
          <p:nvPr/>
        </p:nvSpPr>
        <p:spPr>
          <a:xfrm>
            <a:off x="5958840" y="4675972"/>
            <a:ext cx="45897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INSETA WISHES TO HAVE FULL-TRANSITION BY 2026 (1 YEAR EARLIER THAN DEADLINE)</a:t>
            </a:r>
            <a:endParaRPr lang="en-ZA" b="1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D58D64C-397E-8B4E-56EC-6093310322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021" y="4617198"/>
            <a:ext cx="1026644" cy="1026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77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9587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928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F84A56-8027-6927-DC17-001EF95A3A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" y="423230"/>
            <a:ext cx="6898640" cy="18295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0945CD4-3A3B-B7E3-7CA5-5EF34CAAA00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518920" y="941726"/>
            <a:ext cx="5130800" cy="708025"/>
          </a:xfrm>
        </p:spPr>
        <p:txBody>
          <a:bodyPr>
            <a:normAutofit/>
          </a:bodyPr>
          <a:lstStyle/>
          <a:p>
            <a:r>
              <a:rPr lang="en-ZA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Referencing the QCTO: Mandates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226759-E0CB-6D3B-55B2-6B5C39851A2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5320" y="2252738"/>
            <a:ext cx="11023600" cy="33077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b="1" i="0" u="none" strike="noStrike" baseline="0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Mandate as per the Skills Development Act</a:t>
            </a:r>
          </a:p>
          <a:p>
            <a:pPr marL="0" indent="0" algn="just">
              <a:buNone/>
            </a:pP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QCTO mandate is outlined in the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 Development Act No. 97 of 1998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as amended. Section 26H of the ACT outlines the functions of QCTO.</a:t>
            </a:r>
          </a:p>
          <a:p>
            <a:pPr marL="0" indent="0" algn="just">
              <a:buNone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n-US" sz="1800" b="1" i="0" u="none" strike="noStrike" baseline="0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Mandate as per the  National Qualifications Framework Act </a:t>
            </a:r>
          </a:p>
          <a:p>
            <a:pPr marL="0" indent="0" algn="just">
              <a:buNone/>
            </a:pPr>
            <a:r>
              <a:rPr lang="en-ZA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Section 27(</a:t>
            </a:r>
            <a:r>
              <a:rPr lang="en-ZA" sz="1800" b="0" i="0" u="none" strike="noStrike" baseline="0" dirty="0" err="1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ZA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- 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regards to quality assurance within its sub-framework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implement policy 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the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integrity 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credibility 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and</a:t>
            </a:r>
          </a:p>
          <a:p>
            <a:pPr marL="514350" indent="-514350" algn="just">
              <a:buFont typeface="+mj-lt"/>
              <a:buAutoNum type="romanLcPeriod"/>
            </a:pP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Ensure that such </a:t>
            </a:r>
            <a:r>
              <a:rPr lang="en-US" sz="1800" b="1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assurance </a:t>
            </a:r>
            <a:r>
              <a:rPr lang="en-US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is necessary for the sub-</a:t>
            </a:r>
            <a:r>
              <a:rPr lang="en-ZA" sz="1800" b="0" i="0" u="none" strike="noStrike" baseline="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framework is undertaken.</a:t>
            </a:r>
          </a:p>
        </p:txBody>
      </p:sp>
    </p:spTree>
    <p:extLst>
      <p:ext uri="{BB962C8B-B14F-4D97-AF65-F5344CB8AC3E}">
        <p14:creationId xmlns:p14="http://schemas.microsoft.com/office/powerpoint/2010/main" val="29401590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2796D-706D-89B8-93A0-20881481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Government Gazette – Directive 3rd July 2024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B3FCDD0-0721-ACDE-9640-E1C8E0B80C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1197" y="1033575"/>
            <a:ext cx="9068652" cy="3047551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F466F1-28A9-3E3A-73D2-DED3143BB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408" y="1868021"/>
            <a:ext cx="1325880" cy="132588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07EA4C-5BBC-C355-0DF6-109B28B5CC27}"/>
              </a:ext>
            </a:extLst>
          </p:cNvPr>
          <p:cNvSpPr txBox="1"/>
          <p:nvPr/>
        </p:nvSpPr>
        <p:spPr>
          <a:xfrm>
            <a:off x="2930608" y="1726404"/>
            <a:ext cx="7175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Active Legacy Qualifications are Extended by (2 Years) to 30th June 2027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 1:</a:t>
            </a:r>
            <a:r>
              <a:rPr lang="en-US" sz="1600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Learnership NOT YET Realigned to OC.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 2: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Learnership is Active &amp; has Registered Learners.</a:t>
            </a:r>
          </a:p>
          <a:p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Expired Occupational Qualifications are Extended to 31st Dec 2025.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Condition: 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 Has NOT YET Been Reviewed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825360E-56CE-FCCE-DBD7-462CB83222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153" y="3273245"/>
            <a:ext cx="3422339" cy="300916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6D89474-C040-F643-FE35-0CA7688F391F}"/>
              </a:ext>
            </a:extLst>
          </p:cNvPr>
          <p:cNvSpPr txBox="1"/>
          <p:nvPr/>
        </p:nvSpPr>
        <p:spPr>
          <a:xfrm>
            <a:off x="8954974" y="5098075"/>
            <a:ext cx="244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OC: 91784 End Date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61489BA-DA80-DA32-EC9D-82A87173D90A}"/>
              </a:ext>
            </a:extLst>
          </p:cNvPr>
          <p:cNvSpPr txBox="1"/>
          <p:nvPr/>
        </p:nvSpPr>
        <p:spPr>
          <a:xfrm>
            <a:off x="8954974" y="5563710"/>
            <a:ext cx="2343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OC: 117329 - Hello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A052B29-E0B2-6B92-EC08-B36870253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30609" y="3760470"/>
            <a:ext cx="787400" cy="787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28B28D0-0041-81B6-8BF5-2562E238CF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3894709" y="3671101"/>
            <a:ext cx="3270504" cy="92626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129C594-061A-7EA3-F904-827F9DB12072}"/>
              </a:ext>
            </a:extLst>
          </p:cNvPr>
          <p:cNvSpPr txBox="1"/>
          <p:nvPr/>
        </p:nvSpPr>
        <p:spPr>
          <a:xfrm>
            <a:off x="4275266" y="3964956"/>
            <a:ext cx="2499427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**IMPORTANT NOTES**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D1B2D8D-F6A0-2726-1E16-4D1265395A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080" y="4401783"/>
            <a:ext cx="4366663" cy="175432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BA860811-7E24-67B4-4E5F-81FDDE4D7A3B}"/>
              </a:ext>
            </a:extLst>
          </p:cNvPr>
          <p:cNvSpPr txBox="1"/>
          <p:nvPr/>
        </p:nvSpPr>
        <p:spPr>
          <a:xfrm>
            <a:off x="5429802" y="4799150"/>
            <a:ext cx="2499427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16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INSETA TRANSITION DEADLINE:</a:t>
            </a:r>
          </a:p>
          <a:p>
            <a:pPr algn="ctr"/>
            <a:r>
              <a:rPr lang="en-US" sz="16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30th June 2026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6A61E30-4246-D529-27FC-FBCFB46348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2202" y="4401783"/>
            <a:ext cx="4366663" cy="1754326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99C98015-9CC8-C8E8-B9B8-636729AC9F08}"/>
              </a:ext>
            </a:extLst>
          </p:cNvPr>
          <p:cNvSpPr txBox="1"/>
          <p:nvPr/>
        </p:nvSpPr>
        <p:spPr>
          <a:xfrm>
            <a:off x="1167408" y="4737596"/>
            <a:ext cx="3404149" cy="95410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VISION 2027</a:t>
            </a:r>
          </a:p>
          <a:p>
            <a:pPr algn="ctr"/>
            <a:r>
              <a:rPr lang="fr-FR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Extensions Post 2027</a:t>
            </a:r>
          </a:p>
          <a:p>
            <a:pPr algn="ctr"/>
            <a:r>
              <a:rPr lang="fr-F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(DHET/SAQA/QCTO)</a:t>
            </a:r>
          </a:p>
        </p:txBody>
      </p:sp>
    </p:spTree>
    <p:extLst>
      <p:ext uri="{BB962C8B-B14F-4D97-AF65-F5344CB8AC3E}">
        <p14:creationId xmlns:p14="http://schemas.microsoft.com/office/powerpoint/2010/main" val="42437276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9457D9F-16AC-FE4A-26E4-E2A13AAF18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7737" y="2409760"/>
            <a:ext cx="8503920" cy="35359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1A5A6CE-21A0-BFA4-DB71-332037A2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The OQSF - Domains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B178E20-9228-8A63-D234-C436B2A6A87B}"/>
              </a:ext>
            </a:extLst>
          </p:cNvPr>
          <p:cNvSpPr txBox="1"/>
          <p:nvPr/>
        </p:nvSpPr>
        <p:spPr>
          <a:xfrm>
            <a:off x="1752600" y="3245101"/>
            <a:ext cx="404240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+mj-lt"/>
              <a:buAutoNum type="romanL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Rationale:</a:t>
            </a:r>
          </a:p>
          <a:p>
            <a:pPr marL="571500" indent="-571500">
              <a:buFont typeface="+mj-lt"/>
              <a:buAutoNum type="romanL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Qualification Maintenance:</a:t>
            </a:r>
          </a:p>
          <a:p>
            <a:pPr marL="571500" indent="-571500">
              <a:buFont typeface="+mj-lt"/>
              <a:buAutoNum type="romanL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 Matter Experts:</a:t>
            </a:r>
          </a:p>
          <a:p>
            <a:pPr marL="571500" indent="-571500">
              <a:buFont typeface="+mj-lt"/>
              <a:buAutoNum type="romanL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Regulatory Compliance:</a:t>
            </a:r>
          </a:p>
          <a:p>
            <a:pPr marL="571500" indent="-571500">
              <a:buFont typeface="+mj-lt"/>
              <a:buAutoNum type="romanL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Learnership Registration:</a:t>
            </a:r>
          </a:p>
          <a:p>
            <a:pPr marL="571500" indent="-571500">
              <a:buFont typeface="+mj-lt"/>
              <a:buAutoNum type="romanLcPeriod"/>
            </a:pPr>
            <a:r>
              <a:rPr lang="en-ZA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Occupations:</a:t>
            </a:r>
            <a:endParaRPr lang="en-US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Smiling hospital staff">
            <a:extLst>
              <a:ext uri="{FF2B5EF4-FFF2-40B4-BE49-F238E27FC236}">
                <a16:creationId xmlns:a16="http://schemas.microsoft.com/office/drawing/2014/main" id="{B3D525EC-0032-997F-78DD-13A92B5095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27579"/>
            <a:ext cx="5173246" cy="38537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0B1BCFB-74E3-48AE-B00B-AB2C0278DB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3714" y="1422154"/>
            <a:ext cx="4388872" cy="1521671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32E559-9F78-494D-07D5-D2E298C090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55848" y="1619303"/>
            <a:ext cx="978362" cy="97836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82BD7EC-CFC6-0B13-0ECB-6F354D752B6C}"/>
              </a:ext>
            </a:extLst>
          </p:cNvPr>
          <p:cNvSpPr txBox="1"/>
          <p:nvPr/>
        </p:nvSpPr>
        <p:spPr>
          <a:xfrm>
            <a:off x="3424919" y="1803819"/>
            <a:ext cx="3266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1 – Qualification Development</a:t>
            </a:r>
          </a:p>
        </p:txBody>
      </p:sp>
    </p:spTree>
    <p:extLst>
      <p:ext uri="{BB962C8B-B14F-4D97-AF65-F5344CB8AC3E}">
        <p14:creationId xmlns:p14="http://schemas.microsoft.com/office/powerpoint/2010/main" val="1976277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D3AF9576-FCB8-0B6B-5436-9095DFB766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650121"/>
              </p:ext>
            </p:extLst>
          </p:nvPr>
        </p:nvGraphicFramePr>
        <p:xfrm>
          <a:off x="761999" y="447930"/>
          <a:ext cx="10850881" cy="5303517"/>
        </p:xfrm>
        <a:graphic>
          <a:graphicData uri="http://schemas.openxmlformats.org/drawingml/2006/table">
            <a:tbl>
              <a:tblPr firstRow="1" firstCol="1" bandRow="1">
                <a:tableStyleId>{3B4B98B0-60AC-42C2-AFA5-B58CD77FA1E5}</a:tableStyleId>
              </a:tblPr>
              <a:tblGrid>
                <a:gridCol w="605553">
                  <a:extLst>
                    <a:ext uri="{9D8B030D-6E8A-4147-A177-3AD203B41FA5}">
                      <a16:colId xmlns:a16="http://schemas.microsoft.com/office/drawing/2014/main" val="1565098957"/>
                    </a:ext>
                  </a:extLst>
                </a:gridCol>
                <a:gridCol w="6232128">
                  <a:extLst>
                    <a:ext uri="{9D8B030D-6E8A-4147-A177-3AD203B41FA5}">
                      <a16:colId xmlns:a16="http://schemas.microsoft.com/office/drawing/2014/main" val="453062668"/>
                    </a:ext>
                  </a:extLst>
                </a:gridCol>
                <a:gridCol w="1524000">
                  <a:extLst>
                    <a:ext uri="{9D8B030D-6E8A-4147-A177-3AD203B41FA5}">
                      <a16:colId xmlns:a16="http://schemas.microsoft.com/office/drawing/2014/main" val="1704104779"/>
                    </a:ext>
                  </a:extLst>
                </a:gridCol>
                <a:gridCol w="2489200">
                  <a:extLst>
                    <a:ext uri="{9D8B030D-6E8A-4147-A177-3AD203B41FA5}">
                      <a16:colId xmlns:a16="http://schemas.microsoft.com/office/drawing/2014/main" val="2555280153"/>
                    </a:ext>
                  </a:extLst>
                </a:gridCol>
              </a:tblGrid>
              <a:tr h="716112"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highlight>
                            <a:srgbClr val="F2CEED"/>
                          </a:highligh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highlight>
                          <a:srgbClr val="F2CEED"/>
                        </a:highlight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1B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REGISTERED OCCUPATIONAL QUALIFICATION TITLE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SAQA ID NUMBER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Learnership Reg..</a:t>
                      </a:r>
                      <a:endParaRPr lang="en-ZA" sz="1800" b="1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64789854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strike="sngStrike" dirty="0">
                          <a:solidFill>
                            <a:srgbClr val="EDA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 Agent: Insurance Underwriter NQF Level 5</a:t>
                      </a:r>
                      <a:endParaRPr lang="en-ZA" sz="1600" strike="sngStrike" dirty="0">
                        <a:solidFill>
                          <a:srgbClr val="EDA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GB" sz="1600" strike="sngStrike" dirty="0">
                          <a:solidFill>
                            <a:srgbClr val="EDA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91784</a:t>
                      </a:r>
                      <a:endParaRPr lang="en-ZA" sz="1600" strike="sngStrike" dirty="0">
                        <a:solidFill>
                          <a:srgbClr val="EDA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strike="sngStrike" dirty="0">
                          <a:solidFill>
                            <a:srgbClr val="EDA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strike="sngStrike" dirty="0">
                        <a:solidFill>
                          <a:srgbClr val="EDA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7892896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 Agent: Insurance Underwriter NQF Level 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117329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Pending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3720922836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Advisor NQF Level 6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105026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2442908507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Insurance Advisor NQF Level 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105021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1284801758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Health Care benefits Advisor NQF Level 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105025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3802084229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Investment Advisor NQF Level 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105022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1529054016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Employee &amp; Pension Funds Benefits Advisor NQF Level 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105030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3133179435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Claims Administration: Claims Assessor NQF Level 4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99668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4266890786"/>
                  </a:ext>
                </a:extLst>
              </a:tr>
              <a:tr h="358054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Organisational Risk Manager NQF Level 8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97387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solidFill>
                            <a:srgbClr val="EDA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Yet</a:t>
                      </a:r>
                      <a:endParaRPr lang="en-ZA" sz="1600" b="1" dirty="0">
                        <a:solidFill>
                          <a:srgbClr val="EDA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2992292499"/>
                  </a:ext>
                </a:extLst>
              </a:tr>
              <a:tr h="433042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Organisational Risk Practitioner NQF Level 6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94222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3720196947"/>
                  </a:ext>
                </a:extLst>
              </a:tr>
              <a:tr h="39345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Principal Executive Officer NQF Level 7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93602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b="1" dirty="0">
                          <a:solidFill>
                            <a:srgbClr val="EDA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Yet</a:t>
                      </a:r>
                      <a:endParaRPr lang="en-ZA" sz="1600" b="1" dirty="0">
                        <a:solidFill>
                          <a:srgbClr val="EDA000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/>
                </a:tc>
                <a:extLst>
                  <a:ext uri="{0D108BD9-81ED-4DB2-BD59-A6C34878D82A}">
                    <a16:rowId xmlns:a16="http://schemas.microsoft.com/office/drawing/2014/main" val="3117579218"/>
                  </a:ext>
                </a:extLst>
              </a:tr>
              <a:tr h="538419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Professional Principal Executive Officer (Retirement Fund Trustee) NQF L05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GB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99574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en-US" sz="1600" dirty="0">
                          <a:solidFill>
                            <a:srgbClr val="001B7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Yes</a:t>
                      </a:r>
                      <a:endParaRPr lang="en-ZA" sz="1600" dirty="0">
                        <a:solidFill>
                          <a:srgbClr val="001B71"/>
                        </a:solidFill>
                        <a:effectLst/>
                        <a:latin typeface="Arial" panose="020B0604020202020204" pitchFamily="34" charset="0"/>
                        <a:ea typeface="Aptos" panose="020B00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82982" marR="82982" marT="0" marB="0" anchor="ctr"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021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0431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A2510-77B5-C46C-3A85-8471B733B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Domain 1 - Qualification Development: Update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0E3575-7871-B1CE-2321-3641B7709F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4"/>
          <a:stretch/>
        </p:blipFill>
        <p:spPr>
          <a:xfrm rot="10800000" flipH="1" flipV="1">
            <a:off x="0" y="1010757"/>
            <a:ext cx="12486639" cy="5737122"/>
          </a:xfrm>
          <a:prstGeom prst="rect">
            <a:avLst/>
          </a:prstGeom>
        </p:spPr>
      </p:pic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AEAD7779-39D3-378E-6E2C-03A7FFCA83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2914" y="1312791"/>
            <a:ext cx="4388872" cy="152167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BBF2CA-5D28-DA3E-A99E-42D9E6C78624}"/>
              </a:ext>
            </a:extLst>
          </p:cNvPr>
          <p:cNvSpPr txBox="1"/>
          <p:nvPr/>
        </p:nvSpPr>
        <p:spPr>
          <a:xfrm>
            <a:off x="2104119" y="1822629"/>
            <a:ext cx="32664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Re-Alignment &amp; Review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5605C8C7-4B9B-DF66-0AD2-FB2498FD091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442084"/>
              </p:ext>
            </p:extLst>
          </p:nvPr>
        </p:nvGraphicFramePr>
        <p:xfrm>
          <a:off x="587874" y="2640114"/>
          <a:ext cx="11016252" cy="305444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668885">
                  <a:extLst>
                    <a:ext uri="{9D8B030D-6E8A-4147-A177-3AD203B41FA5}">
                      <a16:colId xmlns:a16="http://schemas.microsoft.com/office/drawing/2014/main" val="389866156"/>
                    </a:ext>
                  </a:extLst>
                </a:gridCol>
                <a:gridCol w="4610926">
                  <a:extLst>
                    <a:ext uri="{9D8B030D-6E8A-4147-A177-3AD203B41FA5}">
                      <a16:colId xmlns:a16="http://schemas.microsoft.com/office/drawing/2014/main" val="2815432905"/>
                    </a:ext>
                  </a:extLst>
                </a:gridCol>
                <a:gridCol w="3736441">
                  <a:extLst>
                    <a:ext uri="{9D8B030D-6E8A-4147-A177-3AD203B41FA5}">
                      <a16:colId xmlns:a16="http://schemas.microsoft.com/office/drawing/2014/main" val="2438239131"/>
                    </a:ext>
                  </a:extLst>
                </a:gridCol>
              </a:tblGrid>
              <a:tr h="460726"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ORGANISATION (QDF)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OCCUPATIONAL QUALIFICATIONS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ETA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1731582"/>
                  </a:ext>
                </a:extLst>
              </a:tr>
              <a:tr h="806880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IISA</a:t>
                      </a:r>
                    </a:p>
                  </a:txBody>
                  <a:tcP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Short-Term Insurance Practitioner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Claims Assessor (Review)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 Administrator (New)</a:t>
                      </a:r>
                    </a:p>
                  </a:txBody>
                  <a:tcP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r>
                        <a:rPr lang="en-ZA" sz="1600" baseline="300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Dec 2024 – Development</a:t>
                      </a:r>
                    </a:p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</a:t>
                      </a:r>
                      <a:r>
                        <a:rPr lang="en-ZA" sz="1600" baseline="300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March 2024 – SAQA Reg.</a:t>
                      </a:r>
                    </a:p>
                  </a:txBody>
                  <a:tcP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37263514"/>
                  </a:ext>
                </a:extLst>
              </a:tr>
              <a:tr h="703958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FPI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Long-Term Insurance Practitioner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600" b="1" dirty="0">
                          <a:solidFill>
                            <a:srgbClr val="EDA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Wealth Management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  <a:r>
                        <a:rPr lang="en-ZA" sz="1600" baseline="300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Nov 2024 – Development </a:t>
                      </a:r>
                    </a:p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28</a:t>
                      </a:r>
                      <a:r>
                        <a:rPr lang="en-ZA" sz="1600" baseline="300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</a:t>
                      </a: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Feb 2024 – SAQA Reg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6095125"/>
                  </a:ext>
                </a:extLst>
              </a:tr>
              <a:tr h="1045956"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PENDING – Short Skills Programs</a:t>
                      </a:r>
                    </a:p>
                  </a:txBody>
                  <a:tcPr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Financial Products Seller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Insurance Risk Profiler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Underwriter Assistant (Drone Pilot)</a:t>
                      </a:r>
                    </a:p>
                    <a:p>
                      <a:pPr marL="342900" indent="-342900"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Claims Assessor Assistant (Drone Pilot)</a:t>
                      </a:r>
                    </a:p>
                  </a:txBody>
                  <a:tcPr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Applications Approval Stage</a:t>
                      </a:r>
                    </a:p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Appointment of QDF</a:t>
                      </a:r>
                    </a:p>
                  </a:txBody>
                  <a:tcPr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42674365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F46F5E85-5738-84D1-639D-23F39471C2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668" y="1570984"/>
            <a:ext cx="861822" cy="86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5637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B88C9A-E276-60DC-E38F-649A89C9C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The OQSF - Domains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9611C659-B339-09FF-5453-D611CA06D3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208" y="1402531"/>
            <a:ext cx="4388872" cy="152167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F27EA1-1675-1AB5-253C-5385FE1DE16E}"/>
              </a:ext>
            </a:extLst>
          </p:cNvPr>
          <p:cNvSpPr txBox="1"/>
          <p:nvPr/>
        </p:nvSpPr>
        <p:spPr>
          <a:xfrm>
            <a:off x="2105773" y="1770129"/>
            <a:ext cx="32664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2 - Accreditations</a:t>
            </a:r>
          </a:p>
        </p:txBody>
      </p:sp>
      <p:pic>
        <p:nvPicPr>
          <p:cNvPr id="6" name="Content Placeholder 6" descr="Handshake with solid fill">
            <a:extLst>
              <a:ext uri="{FF2B5EF4-FFF2-40B4-BE49-F238E27FC236}">
                <a16:creationId xmlns:a16="http://schemas.microsoft.com/office/drawing/2014/main" id="{0046D340-46CB-1DB5-2A49-8AD76D97BA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0828" y="1629193"/>
            <a:ext cx="1068346" cy="1068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5F153E-2FBB-5535-ACFE-A20B3CD2EA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026" y="2263996"/>
            <a:ext cx="9704876" cy="41708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BB4F75-DAFD-4259-B3A6-DDB6E360934D}"/>
              </a:ext>
            </a:extLst>
          </p:cNvPr>
          <p:cNvSpPr txBox="1"/>
          <p:nvPr/>
        </p:nvSpPr>
        <p:spPr>
          <a:xfrm>
            <a:off x="1612099" y="2928378"/>
            <a:ext cx="65263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 OVERVIEW:</a:t>
            </a:r>
          </a:p>
          <a:p>
            <a:endParaRPr lang="en-US" sz="1600" b="1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SDP Applies Online Directly to QCTO (</a:t>
            </a:r>
            <a:r>
              <a:rPr lang="en-US" sz="1600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www.qcto.org.za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Issues a Link to Upload Documents </a:t>
            </a:r>
            <a:r>
              <a:rPr lang="en-US" sz="1600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(Check Spam)</a:t>
            </a: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Conducts Desktop Evaluations.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Instructs SETA to Conduct Site Visit.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 Schedules Site Visit with Applicant SDP.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SETA Issues Recommendation Report to QCTO.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Gives Feedback Directly to Applicant SDP.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highlight>
                  <a:srgbClr val="F5A8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Accreditation Fees – Details to Follow.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248A11B-C5DA-BA1C-EB38-871ACEFF82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511" y="1923067"/>
            <a:ext cx="2665542" cy="129865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0D3B1A4-4E18-0F5A-01EB-32980456577C}"/>
              </a:ext>
            </a:extLst>
          </p:cNvPr>
          <p:cNvSpPr txBox="1"/>
          <p:nvPr/>
        </p:nvSpPr>
        <p:spPr>
          <a:xfrm>
            <a:off x="7837534" y="2286035"/>
            <a:ext cx="206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A04514B-A324-8370-F9D1-A3252917A1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05930" y="3919779"/>
            <a:ext cx="756920" cy="7569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DF6AB8B-A04C-D7D8-2F8A-1882D696C1F9}"/>
              </a:ext>
            </a:extLst>
          </p:cNvPr>
          <p:cNvSpPr txBox="1"/>
          <p:nvPr/>
        </p:nvSpPr>
        <p:spPr>
          <a:xfrm>
            <a:off x="7853088" y="3351571"/>
            <a:ext cx="206260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Delay Issues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FB30670-1E2F-8B7F-63C1-59C995ADEF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56511" y="4861471"/>
            <a:ext cx="2665541" cy="129865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1E7FF8C-959F-4D21-5ED2-A2FEBDBD06C0}"/>
              </a:ext>
            </a:extLst>
          </p:cNvPr>
          <p:cNvSpPr txBox="1"/>
          <p:nvPr/>
        </p:nvSpPr>
        <p:spPr>
          <a:xfrm>
            <a:off x="7839489" y="5075299"/>
            <a:ext cx="20626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 FEEDBACK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880DD5D-C7D9-7C42-B3E1-AFE15155796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0391" y="3270825"/>
            <a:ext cx="1858333" cy="138503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E09D438-5D23-9247-9C01-96783D2D2CEF}"/>
              </a:ext>
            </a:extLst>
          </p:cNvPr>
          <p:cNvSpPr txBox="1"/>
          <p:nvPr/>
        </p:nvSpPr>
        <p:spPr>
          <a:xfrm>
            <a:off x="10123080" y="3815372"/>
            <a:ext cx="13339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Months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1B78ECE-216B-13E1-691F-8EC4D57178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1936" y="2923999"/>
            <a:ext cx="796209" cy="79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70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FF26BD-CB6C-8EAD-3A33-C9D2D45E9B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ZA" b="1" dirty="0"/>
              <a:t>Domain 2 - Performance Update</a:t>
            </a:r>
            <a:endParaRPr lang="en-US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5900824-EACC-7798-4E91-4379C7CCB3E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8488879"/>
              </p:ext>
            </p:extLst>
          </p:nvPr>
        </p:nvGraphicFramePr>
        <p:xfrm>
          <a:off x="473505" y="1753401"/>
          <a:ext cx="9103360" cy="2722880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2966720">
                  <a:extLst>
                    <a:ext uri="{9D8B030D-6E8A-4147-A177-3AD203B41FA5}">
                      <a16:colId xmlns:a16="http://schemas.microsoft.com/office/drawing/2014/main" val="1322446033"/>
                    </a:ext>
                  </a:extLst>
                </a:gridCol>
                <a:gridCol w="6136640">
                  <a:extLst>
                    <a:ext uri="{9D8B030D-6E8A-4147-A177-3AD203B41FA5}">
                      <a16:colId xmlns:a16="http://schemas.microsoft.com/office/drawing/2014/main" val="3715971408"/>
                    </a:ext>
                  </a:extLst>
                </a:gridCol>
              </a:tblGrid>
              <a:tr h="425047">
                <a:tc>
                  <a:txBody>
                    <a:bodyPr/>
                    <a:lstStyle/>
                    <a:p>
                      <a:r>
                        <a:rPr lang="en-ZA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QCTO ACCREDITATIONS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ZA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DISTRIBUTION  AS AT 31</a:t>
                      </a:r>
                      <a:r>
                        <a:rPr lang="en-ZA" sz="1800" baseline="30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st</a:t>
                      </a:r>
                      <a:r>
                        <a:rPr lang="en-ZA" sz="18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AUG 2024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1B7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66699230"/>
                  </a:ext>
                </a:extLst>
              </a:tr>
              <a:tr h="672994">
                <a:tc>
                  <a:txBody>
                    <a:bodyPr/>
                    <a:lstStyle/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Training Providers (SDPs) </a:t>
                      </a:r>
                      <a:r>
                        <a:rPr lang="en-ZA" sz="1600" b="1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 = 96)</a:t>
                      </a:r>
                    </a:p>
                  </a:txBody>
                  <a:tcP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ZA" sz="1600" b="1" dirty="0">
                          <a:solidFill>
                            <a:srgbClr val="EDA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Old INSETA Providers </a:t>
                      </a:r>
                      <a:r>
                        <a:rPr lang="en-ZA" sz="1600" b="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= 57</a:t>
                      </a:r>
                    </a:p>
                    <a:p>
                      <a:r>
                        <a:rPr lang="en-ZA" sz="1600" b="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New SDPs = 39 (Transformation)</a:t>
                      </a:r>
                      <a:endParaRPr lang="en-ZA" sz="1600" dirty="0">
                        <a:solidFill>
                          <a:srgbClr val="001B7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14840701"/>
                  </a:ext>
                </a:extLst>
              </a:tr>
              <a:tr h="1624839">
                <a:tc>
                  <a:txBody>
                    <a:bodyPr/>
                    <a:lstStyle/>
                    <a:p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Assessment Centres</a:t>
                      </a:r>
                    </a:p>
                    <a:p>
                      <a:r>
                        <a:rPr lang="en-ZA" sz="1600" b="1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(TOTAL = 26)</a:t>
                      </a:r>
                    </a:p>
                  </a:txBody>
                  <a:tcPr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Gauteng = 10 (Selby, Sandton, Pretoria)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Free State = 1 (Bloemfontein)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KZN = 3 (Durban)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Western Cape = 5 (Belville &amp; George)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Limpopo = 2 (Tzaneen &amp; Polokwane)</a:t>
                      </a:r>
                    </a:p>
                    <a:p>
                      <a:pPr marL="342900" indent="-342900">
                        <a:buFont typeface="+mj-lt"/>
                        <a:buAutoNum type="arabicPeriod"/>
                      </a:pP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Eastern Cape = 4 (Mt Free, Umtata &amp; </a:t>
                      </a:r>
                      <a:r>
                        <a:rPr lang="en-ZA" sz="1600" dirty="0" err="1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Gqeberha</a:t>
                      </a:r>
                      <a:r>
                        <a:rPr lang="en-ZA" sz="1600" dirty="0">
                          <a:solidFill>
                            <a:srgbClr val="001B7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>
                    <a:lnB w="12700" cap="flat" cmpd="sng" algn="ctr">
                      <a:solidFill>
                        <a:srgbClr val="001B7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1580536"/>
                  </a:ext>
                </a:extLst>
              </a:tr>
            </a:tbl>
          </a:graphicData>
        </a:graphic>
      </p:graphicFrame>
      <p:pic>
        <p:nvPicPr>
          <p:cNvPr id="5" name="Picture 4" descr="Person sitting and writing">
            <a:extLst>
              <a:ext uri="{FF2B5EF4-FFF2-40B4-BE49-F238E27FC236}">
                <a16:creationId xmlns:a16="http://schemas.microsoft.com/office/drawing/2014/main" id="{6F21B50D-8AC6-448C-0088-800E88601A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449" y="1213119"/>
            <a:ext cx="3337418" cy="2215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D9F632-9CB4-4A5D-8539-7101F1118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718" y="4377641"/>
            <a:ext cx="5933440" cy="18200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0A8441-CCF0-794E-1D83-1B7F658AC5A6}"/>
              </a:ext>
            </a:extLst>
          </p:cNvPr>
          <p:cNvSpPr txBox="1"/>
          <p:nvPr/>
        </p:nvSpPr>
        <p:spPr>
          <a:xfrm>
            <a:off x="4042718" y="4744701"/>
            <a:ext cx="50875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Accreditation:</a:t>
            </a:r>
          </a:p>
          <a:p>
            <a:r>
              <a:rPr lang="en-US" b="1" dirty="0">
                <a:solidFill>
                  <a:srgbClr val="EDA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Host Employer - Workplace Approval</a:t>
            </a:r>
          </a:p>
          <a:p>
            <a:r>
              <a:rPr lang="en-US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(Process Development Stage at QCTO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ZA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F34BB65-75E0-7E3D-D3C5-152830940E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831" y="4744701"/>
            <a:ext cx="825464" cy="825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083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02857-58D8-EAAD-73E0-A56E8616A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Implementing The OSF - Domains</a:t>
            </a:r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42EEDB48-0A35-EC75-C0DD-415EF3C72D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00481"/>
            <a:ext cx="4388872" cy="1623722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A46D0CB-E4B4-B9E7-4457-3FB63C1F2B71}"/>
              </a:ext>
            </a:extLst>
          </p:cNvPr>
          <p:cNvSpPr txBox="1"/>
          <p:nvPr/>
        </p:nvSpPr>
        <p:spPr>
          <a:xfrm>
            <a:off x="2257124" y="1546081"/>
            <a:ext cx="323959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Domain 3 – Quality Assurance </a:t>
            </a:r>
          </a:p>
          <a:p>
            <a:pPr algn="ctr"/>
            <a:r>
              <a:rPr lang="en-US" sz="20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(Implementing Training)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374B736-1C90-79E9-3831-7BCF9544D6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5241" y="2263995"/>
            <a:ext cx="9704876" cy="41708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4068DE0-CF4F-684F-0BB6-99F9A1104E47}"/>
              </a:ext>
            </a:extLst>
          </p:cNvPr>
          <p:cNvSpPr txBox="1"/>
          <p:nvPr/>
        </p:nvSpPr>
        <p:spPr>
          <a:xfrm>
            <a:off x="1568190" y="2960816"/>
            <a:ext cx="65263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IMPORTANT:</a:t>
            </a:r>
          </a:p>
          <a:p>
            <a:endParaRPr lang="en-US" sz="1600" b="1" dirty="0">
              <a:solidFill>
                <a:srgbClr val="001B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SDP Register Learners (LEISA) Directly with QCTO – 21 Days After Commencement of Training.</a:t>
            </a:r>
          </a:p>
          <a:p>
            <a:pPr marL="342900" indent="-342900">
              <a:buAutoNum type="arabicPeriod"/>
            </a:pPr>
            <a:r>
              <a:rPr lang="en-US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Training To Comply with OC Rules (Theory / Practical  &amp; Workplace) - </a:t>
            </a:r>
            <a:r>
              <a:rPr lang="en-ZA" sz="1600" b="1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Notional Hours Apply.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QCTO/SETA Will Conduct Monitoring/EISA Readiness Support.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 Training Must Be Aligned To The Curriculum Document.</a:t>
            </a:r>
          </a:p>
          <a:p>
            <a:pPr marL="342900" indent="-342900">
              <a:buAutoNum type="arabicPeriod"/>
            </a:pPr>
            <a:r>
              <a:rPr lang="en-ZA" sz="1600" dirty="0">
                <a:solidFill>
                  <a:srgbClr val="001B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 Requirements of Facilitator/Assessor/Moderator Included In The Curriculum Document.</a:t>
            </a:r>
          </a:p>
        </p:txBody>
      </p:sp>
      <p:pic>
        <p:nvPicPr>
          <p:cNvPr id="12" name="Content Placeholder 6" descr="High school teacher calling on student in classroom">
            <a:extLst>
              <a:ext uri="{FF2B5EF4-FFF2-40B4-BE49-F238E27FC236}">
                <a16:creationId xmlns:a16="http://schemas.microsoft.com/office/drawing/2014/main" id="{E52CC113-9BE1-81A7-DBC9-BDC638F32B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2469" y="986723"/>
            <a:ext cx="3635296" cy="25545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CCDFB5D-5046-5F6D-88B9-1FBA69BEAD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328" y="1621128"/>
            <a:ext cx="865567" cy="86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72442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872</TotalTime>
  <Words>1098</Words>
  <Application>Microsoft Office PowerPoint</Application>
  <PresentationFormat>Widescreen</PresentationFormat>
  <Paragraphs>206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Aptos</vt:lpstr>
      <vt:lpstr>Aptos Display</vt:lpstr>
      <vt:lpstr>Arial</vt:lpstr>
      <vt:lpstr>Wingdings</vt:lpstr>
      <vt:lpstr>Office Theme</vt:lpstr>
      <vt:lpstr>STAKEHOLDER SESSSION</vt:lpstr>
      <vt:lpstr>Referencing the QCTO: Mandates</vt:lpstr>
      <vt:lpstr>Government Gazette – Directive 3rd July 2024</vt:lpstr>
      <vt:lpstr>Implementing The OQSF - Domains</vt:lpstr>
      <vt:lpstr>PowerPoint Presentation</vt:lpstr>
      <vt:lpstr>Domain 1 - Qualification Development: Update</vt:lpstr>
      <vt:lpstr>Implementing The OQSF - Domains</vt:lpstr>
      <vt:lpstr>Domain 2 - Performance Update</vt:lpstr>
      <vt:lpstr>Implementing The OSF - Domains</vt:lpstr>
      <vt:lpstr>Training Breakdown - 2024</vt:lpstr>
      <vt:lpstr>Implementing The OSF - Domains</vt:lpstr>
      <vt:lpstr>Accredited Assessment Centres</vt:lpstr>
      <vt:lpstr>Implementing The OSF - Domains</vt:lpstr>
      <vt:lpstr>Certification Statistics: Jan 2024 – Sept 2024</vt:lpstr>
      <vt:lpstr>PowerPoint Presentation</vt:lpstr>
      <vt:lpstr>QCTO Vision 2027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INSETA</dc:creator>
  <cp:lastModifiedBy>Stanley Matende</cp:lastModifiedBy>
  <cp:revision>447</cp:revision>
  <dcterms:created xsi:type="dcterms:W3CDTF">2024-05-26T17:10:23Z</dcterms:created>
  <dcterms:modified xsi:type="dcterms:W3CDTF">2024-10-28T08:01:33Z</dcterms:modified>
</cp:coreProperties>
</file>